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3" r:id="rId3"/>
    <p:sldId id="263" r:id="rId4"/>
    <p:sldId id="302" r:id="rId5"/>
    <p:sldId id="262" r:id="rId6"/>
    <p:sldId id="326" r:id="rId7"/>
    <p:sldId id="324" r:id="rId8"/>
    <p:sldId id="309" r:id="rId9"/>
    <p:sldId id="269" r:id="rId10"/>
    <p:sldId id="276" r:id="rId11"/>
    <p:sldId id="314" r:id="rId12"/>
    <p:sldId id="278" r:id="rId13"/>
    <p:sldId id="316" r:id="rId14"/>
    <p:sldId id="315" r:id="rId15"/>
    <p:sldId id="317" r:id="rId16"/>
    <p:sldId id="283" r:id="rId17"/>
    <p:sldId id="281" r:id="rId18"/>
    <p:sldId id="325" r:id="rId19"/>
    <p:sldId id="32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C96F6-D81D-4C8B-B74A-6DF7CEDF8E7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6869D-FE9A-42EC-94A3-6AB53C518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057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71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7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118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326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396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800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72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212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201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431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916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9612" y="2529582"/>
            <a:ext cx="9144000" cy="1657350"/>
          </a:xfrm>
        </p:spPr>
        <p:txBody>
          <a:bodyPr>
            <a:normAutofit/>
          </a:bodyPr>
          <a:lstStyle/>
          <a:p>
            <a:r>
              <a:rPr lang="en-US" sz="3600" b="1" dirty="0"/>
              <a:t>General characteristics of the Mosses, </a:t>
            </a:r>
            <a:r>
              <a:rPr lang="en-US" sz="3600" b="1" dirty="0" err="1"/>
              <a:t>Lycopodium</a:t>
            </a:r>
            <a:r>
              <a:rPr lang="en-US" sz="3600" b="1" dirty="0"/>
              <a:t>, </a:t>
            </a:r>
            <a:r>
              <a:rPr lang="en-US" sz="3600" b="1" dirty="0" smtClean="0"/>
              <a:t>Horsetails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1452" y="1418131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Laboratory work 2.1.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315831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8070" y="631025"/>
            <a:ext cx="11079332" cy="546793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Material: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Division  </a:t>
            </a:r>
            <a:r>
              <a:rPr lang="en-US" sz="2400" b="1" dirty="0" err="1" smtClean="0"/>
              <a:t>Lycopodiophyta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Lycopods</a:t>
            </a:r>
            <a:r>
              <a:rPr lang="en-US" sz="24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Class  </a:t>
            </a:r>
            <a:r>
              <a:rPr lang="en-US" sz="2400" b="1" dirty="0" err="1" smtClean="0"/>
              <a:t>Lycopodiopsida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Order  </a:t>
            </a:r>
            <a:r>
              <a:rPr lang="en-US" sz="2400" b="1" dirty="0" err="1" smtClean="0"/>
              <a:t>Lycopodiales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Family  </a:t>
            </a:r>
            <a:r>
              <a:rPr lang="en-US" sz="2400" b="1" dirty="0" err="1" smtClean="0"/>
              <a:t>Lycopodiaceae</a:t>
            </a:r>
            <a:r>
              <a:rPr lang="en-US" sz="2400" b="1" dirty="0" smtClean="0"/>
              <a:t> – Club-moss family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Genus  </a:t>
            </a:r>
            <a:r>
              <a:rPr lang="en-US" sz="2400" b="1" i="1" dirty="0" err="1" smtClean="0"/>
              <a:t>Lycopodium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– </a:t>
            </a:r>
            <a:r>
              <a:rPr lang="en-US" sz="2400" b="1" dirty="0" err="1" smtClean="0"/>
              <a:t>clubmoss</a:t>
            </a:r>
            <a:r>
              <a:rPr lang="en-US" sz="2400" dirty="0" smtClean="0"/>
              <a:t> 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9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Objects: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Herbarium of </a:t>
            </a:r>
            <a:r>
              <a:rPr lang="en-US" sz="2400" i="1" dirty="0" err="1" smtClean="0"/>
              <a:t>Lycopodium</a:t>
            </a:r>
            <a:r>
              <a:rPr lang="en-US" sz="2400" i="1" dirty="0" smtClean="0"/>
              <a:t> sp.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Permanent longitudinal section preparation of </a:t>
            </a:r>
            <a:r>
              <a:rPr lang="en-US" sz="2400" i="1" dirty="0" err="1" smtClean="0"/>
              <a:t>Lycopodium</a:t>
            </a:r>
            <a:r>
              <a:rPr lang="en-US" sz="2400" i="1" dirty="0" smtClean="0"/>
              <a:t> </a:t>
            </a:r>
            <a:r>
              <a:rPr lang="en-US" sz="2400" dirty="0" smtClean="0"/>
              <a:t>sp</a:t>
            </a:r>
            <a:r>
              <a:rPr lang="en-US" sz="2400" i="1" dirty="0" smtClean="0"/>
              <a:t>. </a:t>
            </a:r>
            <a:r>
              <a:rPr lang="en-US" sz="2400" dirty="0" smtClean="0"/>
              <a:t>strobilus.</a:t>
            </a:r>
            <a:r>
              <a:rPr lang="en-US" sz="2400" b="1" i="1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9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To investigate the structural features of </a:t>
            </a:r>
            <a:r>
              <a:rPr lang="en-US" sz="2400" i="1" dirty="0" err="1" smtClean="0"/>
              <a:t>Lycopodium</a:t>
            </a:r>
            <a:r>
              <a:rPr lang="en-US" sz="2400" i="1" dirty="0" smtClean="0"/>
              <a:t> </a:t>
            </a:r>
            <a:r>
              <a:rPr lang="en-US" sz="2400" dirty="0" smtClean="0"/>
              <a:t>sp</a:t>
            </a:r>
            <a:r>
              <a:rPr lang="en-US" sz="2400" i="1" dirty="0" smtClean="0"/>
              <a:t>. 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9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Tasks of work: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Draw and denote a </a:t>
            </a:r>
            <a:r>
              <a:rPr lang="en-US" sz="2400" i="1" dirty="0" err="1" smtClean="0"/>
              <a:t>Lycopodium</a:t>
            </a:r>
            <a:r>
              <a:rPr lang="en-US" sz="2400" dirty="0" smtClean="0"/>
              <a:t> shoot, showing the strobilus. Make an outline drawing of a strobilus longitudinal section, showing the </a:t>
            </a:r>
            <a:r>
              <a:rPr lang="en-US" sz="2400" dirty="0" err="1" smtClean="0"/>
              <a:t>sporophylls</a:t>
            </a:r>
            <a:r>
              <a:rPr lang="en-US" sz="2400" dirty="0" smtClean="0"/>
              <a:t> and sporangia.</a:t>
            </a:r>
            <a:br>
              <a:rPr lang="en-US" sz="2400" dirty="0" smtClean="0"/>
            </a:br>
            <a:r>
              <a:rPr lang="en-US" sz="2400" dirty="0" smtClean="0"/>
              <a:t>Draw life cycle of </a:t>
            </a:r>
            <a:r>
              <a:rPr lang="en-US" sz="2400" i="1" dirty="0" err="1" smtClean="0"/>
              <a:t>Lycopodium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05447" y="5576054"/>
            <a:ext cx="5747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/>
              <a:t>Lycopodium</a:t>
            </a:r>
            <a:r>
              <a:rPr lang="en-US" sz="2000" b="1" i="1" dirty="0" smtClean="0"/>
              <a:t> sp., </a:t>
            </a:r>
            <a:r>
              <a:rPr lang="en-US" sz="2000" b="1" dirty="0" smtClean="0"/>
              <a:t>A - 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shoot bearing </a:t>
            </a:r>
            <a:r>
              <a:rPr lang="en-US" sz="2000" b="1" dirty="0" err="1" smtClean="0"/>
              <a:t>strobili</a:t>
            </a:r>
            <a:r>
              <a:rPr lang="en-US" sz="2000" b="1" dirty="0" smtClean="0"/>
              <a:t>, B – sterile leaf, C – </a:t>
            </a:r>
            <a:r>
              <a:rPr lang="en-US" sz="2000" b="1" dirty="0" err="1" smtClean="0"/>
              <a:t>sporophyll</a:t>
            </a:r>
            <a:r>
              <a:rPr lang="en-US" sz="2000" b="1" dirty="0" smtClean="0"/>
              <a:t> with sporangium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3875" y="5667494"/>
            <a:ext cx="5407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/>
              <a:t>Lycopodium</a:t>
            </a:r>
            <a:r>
              <a:rPr lang="en-US" sz="2000" b="1" i="1" dirty="0" smtClean="0"/>
              <a:t> sp., </a:t>
            </a:r>
            <a:r>
              <a:rPr lang="en-US" sz="2000" b="1" dirty="0" smtClean="0"/>
              <a:t>A - strobilus bearing </a:t>
            </a:r>
            <a:r>
              <a:rPr lang="en-US" sz="2000" b="1" dirty="0" err="1" smtClean="0"/>
              <a:t>sporophylls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and sporangia, B - strobilus</a:t>
            </a:r>
            <a:endParaRPr lang="ru-RU" sz="2000" b="1" dirty="0"/>
          </a:p>
        </p:txBody>
      </p:sp>
      <p:pic>
        <p:nvPicPr>
          <p:cNvPr id="5126" name="Picture 6" descr="http://cdn.yourarticlelibrary.com/wp-content/uploads/2013/08/clip_image02212.jpg"/>
          <p:cNvPicPr>
            <a:picLocks noChangeAspect="1" noChangeArrowheads="1"/>
          </p:cNvPicPr>
          <p:nvPr/>
        </p:nvPicPr>
        <p:blipFill>
          <a:blip r:embed="rId2" cstate="print"/>
          <a:srcRect b="7570"/>
          <a:stretch>
            <a:fillRect/>
          </a:stretch>
        </p:blipFill>
        <p:spPr bwMode="auto">
          <a:xfrm>
            <a:off x="1005957" y="511492"/>
            <a:ext cx="3921060" cy="5076000"/>
          </a:xfrm>
          <a:prstGeom prst="rect">
            <a:avLst/>
          </a:prstGeom>
          <a:noFill/>
        </p:spPr>
      </p:pic>
      <p:pic>
        <p:nvPicPr>
          <p:cNvPr id="5128" name="Picture 8" descr="http://cdn.yourarticlelibrary.com/wp-content/uploads/2013/08/clip_image01619.jpg"/>
          <p:cNvPicPr>
            <a:picLocks noChangeAspect="1" noChangeArrowheads="1"/>
          </p:cNvPicPr>
          <p:nvPr/>
        </p:nvPicPr>
        <p:blipFill>
          <a:blip r:embed="rId3" cstate="print"/>
          <a:srcRect l="13602" r="8601" b="5669"/>
          <a:stretch>
            <a:fillRect/>
          </a:stretch>
        </p:blipFill>
        <p:spPr bwMode="auto">
          <a:xfrm>
            <a:off x="6169270" y="250813"/>
            <a:ext cx="4477400" cy="5364000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626864" y="870012"/>
            <a:ext cx="2519660" cy="6844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\Documents\Karime\2018\Lectures\Biodiversity of plants\Additional materials Biodiversity\clip_image002[12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352" y="359920"/>
            <a:ext cx="7954393" cy="6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3682" y="565262"/>
            <a:ext cx="10946167" cy="584441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Material: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Division  </a:t>
            </a:r>
            <a:r>
              <a:rPr lang="en-US" sz="2400" b="1" dirty="0" err="1" smtClean="0"/>
              <a:t>Lycopodiophyta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Lycopods</a:t>
            </a:r>
            <a:r>
              <a:rPr lang="en-US" sz="24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Class  </a:t>
            </a:r>
            <a:r>
              <a:rPr lang="en-US" sz="2400" b="1" dirty="0" err="1" smtClean="0"/>
              <a:t>Lycopodiopsida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Order </a:t>
            </a:r>
            <a:r>
              <a:rPr lang="en-US" sz="2400" b="1" dirty="0" err="1" smtClean="0"/>
              <a:t>Selaginellales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Family </a:t>
            </a:r>
            <a:r>
              <a:rPr lang="en-US" sz="2400" dirty="0" smtClean="0"/>
              <a:t> </a:t>
            </a:r>
            <a:r>
              <a:rPr lang="en-US" sz="2400" b="1" dirty="0" err="1" smtClean="0"/>
              <a:t>Selaginellaceae</a:t>
            </a:r>
            <a:r>
              <a:rPr lang="en-US" sz="2400" b="1" dirty="0" smtClean="0"/>
              <a:t> - Spike-moss family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Genus</a:t>
            </a:r>
            <a:r>
              <a:rPr lang="en-US" sz="2400" i="1" dirty="0" smtClean="0"/>
              <a:t> </a:t>
            </a:r>
            <a:r>
              <a:rPr lang="en-US" sz="2400" b="1" i="1" dirty="0" err="1" smtClean="0"/>
              <a:t>Selaginalla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spikemoss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9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Objects: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Herbarium of </a:t>
            </a:r>
            <a:r>
              <a:rPr lang="en-US" sz="2400" i="1" dirty="0" err="1" smtClean="0"/>
              <a:t>Selaginella</a:t>
            </a:r>
            <a:r>
              <a:rPr lang="en-US" sz="2400" i="1" dirty="0" smtClean="0"/>
              <a:t> sp.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b="1" i="1" dirty="0" smtClean="0">
                <a:solidFill>
                  <a:schemeClr val="accent2"/>
                </a:solidFill>
              </a:rPr>
              <a:t> </a:t>
            </a:r>
            <a:endParaRPr lang="en-US" sz="1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To investigate the structural features of </a:t>
            </a:r>
            <a:r>
              <a:rPr lang="en-US" sz="2400" i="1" dirty="0" err="1" smtClean="0"/>
              <a:t>Selaginella</a:t>
            </a:r>
            <a:r>
              <a:rPr lang="en-US" sz="2400" i="1" dirty="0" smtClean="0"/>
              <a:t> sp.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9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Tasks of work: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Draw and denote a </a:t>
            </a:r>
            <a:r>
              <a:rPr lang="en-US" sz="2400" i="1" dirty="0" err="1" smtClean="0"/>
              <a:t>Selaginella</a:t>
            </a:r>
            <a:r>
              <a:rPr lang="en-US" sz="2400" i="1" dirty="0" smtClean="0"/>
              <a:t> </a:t>
            </a:r>
            <a:r>
              <a:rPr lang="en-US" sz="2400" dirty="0" smtClean="0"/>
              <a:t>sporangia. Observe the longitudinal-section of </a:t>
            </a:r>
            <a:r>
              <a:rPr lang="en-US" sz="2400" i="1" dirty="0" err="1" smtClean="0"/>
              <a:t>Selaginella</a:t>
            </a:r>
            <a:r>
              <a:rPr lang="en-US" sz="2400" dirty="0" smtClean="0"/>
              <a:t>, showing </a:t>
            </a:r>
            <a:r>
              <a:rPr lang="en-US" sz="2400" dirty="0" err="1" smtClean="0"/>
              <a:t>microsporangia</a:t>
            </a:r>
            <a:r>
              <a:rPr lang="en-US" sz="2400" dirty="0" smtClean="0"/>
              <a:t>, with microspores, and </a:t>
            </a:r>
            <a:r>
              <a:rPr lang="en-US" sz="2400" dirty="0" err="1" smtClean="0"/>
              <a:t>megasporangia</a:t>
            </a:r>
            <a:r>
              <a:rPr lang="en-US" sz="2400" dirty="0" smtClean="0"/>
              <a:t>, with megaspores.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Note the vast difference in spore size.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Draw life cycle of a </a:t>
            </a:r>
            <a:r>
              <a:rPr lang="en-US" sz="2400" i="1" dirty="0" err="1" smtClean="0"/>
              <a:t>Selaginella</a:t>
            </a:r>
            <a:r>
              <a:rPr lang="en-US" sz="2400" i="1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82249" y="5836436"/>
            <a:ext cx="3927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 smtClean="0"/>
              <a:t>Selaginella</a:t>
            </a:r>
            <a:r>
              <a:rPr lang="en-US" sz="2000" dirty="0" smtClean="0"/>
              <a:t>: plant body, strobilus</a:t>
            </a:r>
            <a:endParaRPr lang="ru-RU" sz="2000" dirty="0"/>
          </a:p>
        </p:txBody>
      </p:sp>
      <p:pic>
        <p:nvPicPr>
          <p:cNvPr id="61443" name="Picture 3" descr="C:\Users\ADM\Documents\Karime\2018\Lectures\Anatomy and morphology of plant\Additional materials\Mosses and other\image[14].png"/>
          <p:cNvPicPr>
            <a:picLocks noChangeAspect="1" noChangeArrowheads="1"/>
          </p:cNvPicPr>
          <p:nvPr/>
        </p:nvPicPr>
        <p:blipFill>
          <a:blip r:embed="rId2" cstate="print"/>
          <a:srcRect b="9400"/>
          <a:stretch>
            <a:fillRect/>
          </a:stretch>
        </p:blipFill>
        <p:spPr bwMode="auto">
          <a:xfrm>
            <a:off x="2258421" y="900995"/>
            <a:ext cx="6781455" cy="460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C:\Users\ADM\Documents\Karime\2018\Lectures\Anatomy and morphology of plant\Additional materials\Mosses and other\selag3_1_1354248883196-thumb40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995451" y="1280304"/>
            <a:ext cx="4726800" cy="363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91874" y="5143801"/>
            <a:ext cx="3039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Strobilus of </a:t>
            </a:r>
            <a:r>
              <a:rPr lang="ru-RU" sz="2000" b="1" dirty="0" smtClean="0"/>
              <a:t> </a:t>
            </a:r>
            <a:r>
              <a:rPr lang="en-US" sz="2000" b="1" i="1" dirty="0" err="1" smtClean="0"/>
              <a:t>Selaginella</a:t>
            </a:r>
            <a:r>
              <a:rPr lang="en-US" sz="2000" b="1" i="1" dirty="0" smtClean="0"/>
              <a:t> sp.</a:t>
            </a:r>
            <a:endParaRPr lang="ru-RU" sz="2000" b="1" dirty="0"/>
          </a:p>
        </p:txBody>
      </p:sp>
      <p:pic>
        <p:nvPicPr>
          <p:cNvPr id="9" name="Picture 2" descr="C:\Users\ADM\Documents\Karime\2018\Lectures\Anatomy and morphology of plant\Additional materials\Mosses and other\Spike-Moss-Selaginella-Life-Cycle.jpg"/>
          <p:cNvPicPr>
            <a:picLocks noChangeAspect="1" noChangeArrowheads="1"/>
          </p:cNvPicPr>
          <p:nvPr/>
        </p:nvPicPr>
        <p:blipFill>
          <a:blip r:embed="rId3" cstate="print"/>
          <a:srcRect l="1862" r="1874"/>
          <a:stretch>
            <a:fillRect/>
          </a:stretch>
        </p:blipFill>
        <p:spPr bwMode="auto">
          <a:xfrm>
            <a:off x="6214369" y="115410"/>
            <a:ext cx="5560051" cy="6264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264913" y="6457890"/>
            <a:ext cx="2642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Life cycle of </a:t>
            </a:r>
            <a:r>
              <a:rPr lang="en-US" sz="2000" b="1" i="1" dirty="0" err="1" smtClean="0"/>
              <a:t>Selaginella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404665"/>
            <a:ext cx="10972800" cy="632531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Material: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Division </a:t>
            </a:r>
            <a:r>
              <a:rPr lang="en-US" sz="2400" b="1" dirty="0" err="1" smtClean="0"/>
              <a:t>Equisetophyta</a:t>
            </a:r>
            <a:r>
              <a:rPr lang="en-US" sz="2400" b="1" dirty="0" smtClean="0"/>
              <a:t> – Horsetails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Class </a:t>
            </a:r>
            <a:r>
              <a:rPr lang="en-US" sz="2400" b="1" dirty="0" err="1" smtClean="0"/>
              <a:t>Equisetopsida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Order </a:t>
            </a:r>
            <a:r>
              <a:rPr lang="en-US" sz="2400" b="1" dirty="0" err="1" smtClean="0"/>
              <a:t>Equisetales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Family </a:t>
            </a:r>
            <a:r>
              <a:rPr lang="en-US" sz="2400" b="1" dirty="0" err="1" smtClean="0"/>
              <a:t>Equisetaceae</a:t>
            </a:r>
            <a:r>
              <a:rPr lang="en-US" sz="2400" b="1" dirty="0" smtClean="0"/>
              <a:t> – Horsetail family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Genus </a:t>
            </a:r>
            <a:r>
              <a:rPr lang="en-US" sz="2400" b="1" i="1" dirty="0" smtClean="0"/>
              <a:t>Equisetum</a:t>
            </a:r>
            <a:r>
              <a:rPr lang="en-US" sz="2400" b="1" dirty="0" smtClean="0"/>
              <a:t>  – horsetail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Objects: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Herbarium of </a:t>
            </a:r>
            <a:r>
              <a:rPr lang="en-US" sz="2400" i="1" dirty="0" smtClean="0"/>
              <a:t>Equisetum sp.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Permanent  preparation of </a:t>
            </a:r>
            <a:r>
              <a:rPr lang="en-US" sz="2400" i="1" dirty="0" smtClean="0"/>
              <a:t>Equisetum </a:t>
            </a:r>
            <a:r>
              <a:rPr lang="en-US" sz="2400" dirty="0" smtClean="0"/>
              <a:t>strobilus.</a:t>
            </a:r>
            <a:r>
              <a:rPr lang="en-US" sz="2400" b="1" i="1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Objective</a:t>
            </a:r>
            <a:r>
              <a:rPr lang="en-US" sz="2400" b="1" dirty="0" smtClean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To investigate the structural features of </a:t>
            </a:r>
            <a:r>
              <a:rPr lang="en-US" sz="2400" i="1" dirty="0" smtClean="0"/>
              <a:t>Equisetum sp.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Tasks of work: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Draw and label a close-up of the ridged stem, whorled leaves, and (if present) lateral branches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Observe the strobilus (cone) of </a:t>
            </a:r>
            <a:r>
              <a:rPr lang="en-US" sz="2400" i="1" dirty="0" smtClean="0"/>
              <a:t>Equisetum</a:t>
            </a:r>
            <a:r>
              <a:rPr lang="en-US" sz="2400" dirty="0" smtClean="0"/>
              <a:t>. Observe a </a:t>
            </a:r>
            <a:r>
              <a:rPr lang="en-US" sz="2400" dirty="0" err="1" smtClean="0"/>
              <a:t>sporganiophore</a:t>
            </a:r>
            <a:r>
              <a:rPr lang="en-US" sz="2400" dirty="0" smtClean="0"/>
              <a:t> with sporangia.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Make a wet mount of the spores and view with the compound microscope. Draw and label the strobilus, </a:t>
            </a:r>
            <a:r>
              <a:rPr lang="en-US" sz="2400" dirty="0" err="1" smtClean="0"/>
              <a:t>sporangiophore</a:t>
            </a:r>
            <a:r>
              <a:rPr lang="en-US" sz="2400" dirty="0" smtClean="0"/>
              <a:t>, and spore.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Draw life cycle of </a:t>
            </a:r>
            <a:r>
              <a:rPr lang="en-US" sz="2400" i="1" dirty="0" smtClean="0"/>
              <a:t>Equisetum.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ADM\Documents\Karime\2018\Lectures\Anatomy and morphology of plant\Additional materials\Mosses and other\9232efc80f7db19e66c153c81434a4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7018" y="1710021"/>
            <a:ext cx="3492000" cy="3492000"/>
          </a:xfrm>
          <a:prstGeom prst="rect">
            <a:avLst/>
          </a:prstGeom>
          <a:noFill/>
        </p:spPr>
      </p:pic>
      <p:pic>
        <p:nvPicPr>
          <p:cNvPr id="17410" name="Picture 2" descr="C:\Users\ADM\Documents\Karime\2018\Lectures\Anatomy and morphology of plant\Additional materials\Mosses and other\equisetum plantbo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850" y="779325"/>
            <a:ext cx="3254315" cy="460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47323" y="5626630"/>
            <a:ext cx="2436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/>
              <a:t>Equisetum </a:t>
            </a:r>
            <a:r>
              <a:rPr lang="en-US" sz="2000" b="1" dirty="0" err="1" smtClean="0"/>
              <a:t>plantbody</a:t>
            </a:r>
            <a:endParaRPr lang="ru-RU" sz="2000" b="1" dirty="0"/>
          </a:p>
        </p:txBody>
      </p:sp>
      <p:pic>
        <p:nvPicPr>
          <p:cNvPr id="17411" name="Picture 3" descr="C:\Users\ADM\Documents\Karime\2018\Lectures\Anatomy and morphology of plant\Additional materials\Mosses and other\equisetumtelmatei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7640" y="1382991"/>
            <a:ext cx="3916044" cy="370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865538" y="5585445"/>
            <a:ext cx="2120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</a:rPr>
              <a:t>Equisetum: </a:t>
            </a:r>
            <a:r>
              <a:rPr lang="en-US" sz="2000" b="1" dirty="0" smtClean="0">
                <a:solidFill>
                  <a:prstClr val="black"/>
                </a:solidFill>
              </a:rPr>
              <a:t>spores</a:t>
            </a:r>
            <a:endParaRPr lang="ru-RU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762054" y="4834919"/>
            <a:ext cx="6938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/>
              <a:t>Equisetum: </a:t>
            </a:r>
            <a:r>
              <a:rPr lang="en-US" sz="2000" b="1" dirty="0" smtClean="0"/>
              <a:t>A –cone, B – ventral view of </a:t>
            </a:r>
            <a:r>
              <a:rPr lang="en-US" sz="2000" b="1" dirty="0" err="1" smtClean="0"/>
              <a:t>sporganiophore</a:t>
            </a:r>
            <a:r>
              <a:rPr lang="en-US" sz="2000" b="1" dirty="0" smtClean="0"/>
              <a:t> , C - longitudinal-section of cone, D – cross-section</a:t>
            </a:r>
            <a:endParaRPr lang="ru-RU" sz="2000" b="1" dirty="0"/>
          </a:p>
        </p:txBody>
      </p:sp>
      <p:pic>
        <p:nvPicPr>
          <p:cNvPr id="6" name="Picture 4" descr="C:\Users\ADM\Documents\Karime\2018\Lectures\Anatomy and morphology of plant\Additional materials\Mosses and other\clip_image016_thumb-54.jpg"/>
          <p:cNvPicPr>
            <a:picLocks noChangeAspect="1" noChangeArrowheads="1"/>
          </p:cNvPicPr>
          <p:nvPr/>
        </p:nvPicPr>
        <p:blipFill>
          <a:blip r:embed="rId2" cstate="print"/>
          <a:srcRect l="5677" t="46277" r="8087" b="7206"/>
          <a:stretch>
            <a:fillRect/>
          </a:stretch>
        </p:blipFill>
        <p:spPr bwMode="auto">
          <a:xfrm>
            <a:off x="6351944" y="953571"/>
            <a:ext cx="5487947" cy="3672000"/>
          </a:xfrm>
          <a:prstGeom prst="rect">
            <a:avLst/>
          </a:prstGeom>
          <a:noFill/>
        </p:spPr>
      </p:pic>
      <p:pic>
        <p:nvPicPr>
          <p:cNvPr id="7" name="Picture 4" descr="C:\Users\ADM\Documents\Karime\2018\Lectures\Anatomy and morphology of plant\Additional materials\Mosses and other\clip_image016_thumb-54.jpg"/>
          <p:cNvPicPr>
            <a:picLocks noChangeAspect="1" noChangeArrowheads="1"/>
          </p:cNvPicPr>
          <p:nvPr/>
        </p:nvPicPr>
        <p:blipFill>
          <a:blip r:embed="rId2" cstate="print"/>
          <a:srcRect l="5677" t="2317" r="8087" b="54233"/>
          <a:stretch>
            <a:fillRect/>
          </a:stretch>
        </p:blipFill>
        <p:spPr bwMode="auto">
          <a:xfrm>
            <a:off x="328688" y="1024211"/>
            <a:ext cx="5817731" cy="363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\Documents\Karime\2018\Lectures\Biodiversity of plants\Additional materials Biodiversity\lifecycle of equiset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136" y="485642"/>
            <a:ext cx="8453365" cy="59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493441"/>
            <a:ext cx="10972800" cy="589848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Material: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Division  </a:t>
            </a:r>
            <a:r>
              <a:rPr lang="en-US" sz="2400" b="1" dirty="0" err="1" smtClean="0"/>
              <a:t>Hepaticophyta</a:t>
            </a:r>
            <a:r>
              <a:rPr lang="en-US" sz="2400" b="1" dirty="0" smtClean="0"/>
              <a:t> – Liverworts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Class </a:t>
            </a:r>
            <a:r>
              <a:rPr lang="en-US" sz="2400" b="1" dirty="0" err="1" smtClean="0"/>
              <a:t>Hepaticopsida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Order  </a:t>
            </a:r>
            <a:r>
              <a:rPr lang="en-US" sz="2400" b="1" dirty="0" err="1" smtClean="0"/>
              <a:t>Marchantiales</a:t>
            </a:r>
            <a:r>
              <a:rPr lang="en-US" sz="2400" b="1" dirty="0" smtClean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Family </a:t>
            </a:r>
            <a:r>
              <a:rPr lang="en-US" sz="2400" b="1" dirty="0" err="1" smtClean="0"/>
              <a:t>Marchantiaceae</a:t>
            </a:r>
            <a:r>
              <a:rPr lang="en-US" sz="24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Genus  </a:t>
            </a:r>
            <a:r>
              <a:rPr lang="en-US" sz="2400" b="1" i="1" dirty="0" err="1" smtClean="0"/>
              <a:t>Marchantia</a:t>
            </a:r>
            <a:r>
              <a:rPr lang="en-US" sz="2400" b="1" dirty="0" smtClean="0"/>
              <a:t>, Species </a:t>
            </a:r>
            <a:r>
              <a:rPr lang="en-US" sz="2400" b="1" i="1" dirty="0" smtClean="0"/>
              <a:t>M. </a:t>
            </a:r>
            <a:r>
              <a:rPr lang="en-US" sz="2400" b="1" i="1" dirty="0" err="1" smtClean="0"/>
              <a:t>polymorpha</a:t>
            </a:r>
            <a:endParaRPr lang="en-US" sz="2400" b="1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Objects: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Herbarium of </a:t>
            </a:r>
            <a:r>
              <a:rPr lang="en-US" sz="2400" b="1" i="1" dirty="0" err="1" smtClean="0"/>
              <a:t>Marchantia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polymorpha</a:t>
            </a:r>
            <a:endParaRPr lang="en-US" sz="24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Permanent preparations of </a:t>
            </a:r>
            <a:r>
              <a:rPr lang="en-US" sz="2400" dirty="0" err="1" smtClean="0"/>
              <a:t>antheridium</a:t>
            </a:r>
            <a:r>
              <a:rPr lang="en-US" sz="2400" dirty="0" smtClean="0"/>
              <a:t> and archegonia.</a:t>
            </a:r>
            <a:r>
              <a:rPr lang="en-US" sz="2400" b="1" i="1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To familiarize with the structural features of </a:t>
            </a:r>
            <a:r>
              <a:rPr lang="en-US" sz="2400" b="1" i="1" dirty="0" err="1" smtClean="0"/>
              <a:t>Marchantia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polymorpha</a:t>
            </a:r>
            <a:endParaRPr lang="ru-RU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Tasks of work: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Recognize and draw an appearance of a </a:t>
            </a:r>
            <a:r>
              <a:rPr lang="en-US" sz="2400" dirty="0" err="1" smtClean="0"/>
              <a:t>thallus</a:t>
            </a:r>
            <a:r>
              <a:rPr lang="en-US" sz="2400" dirty="0" smtClean="0"/>
              <a:t>, </a:t>
            </a:r>
            <a:r>
              <a:rPr lang="en-US" sz="2400" dirty="0" err="1" smtClean="0"/>
              <a:t>antheridium</a:t>
            </a:r>
            <a:r>
              <a:rPr lang="en-US" sz="2400" dirty="0" smtClean="0"/>
              <a:t> and archegonia.</a:t>
            </a:r>
            <a:br>
              <a:rPr lang="en-US" sz="2400" dirty="0" smtClean="0"/>
            </a:br>
            <a:r>
              <a:rPr lang="en-US" sz="2400" dirty="0" smtClean="0"/>
              <a:t>Denote dichotomous branching of a </a:t>
            </a:r>
            <a:r>
              <a:rPr lang="en-US" sz="2400" dirty="0" err="1" smtClean="0"/>
              <a:t>thallus</a:t>
            </a:r>
            <a:r>
              <a:rPr lang="en-US" sz="2400" dirty="0" smtClean="0"/>
              <a:t>, </a:t>
            </a:r>
            <a:r>
              <a:rPr lang="en-US" sz="2400" dirty="0" err="1" smtClean="0"/>
              <a:t>gemma</a:t>
            </a:r>
            <a:r>
              <a:rPr lang="en-US" sz="2400" dirty="0" smtClean="0"/>
              <a:t> cups.</a:t>
            </a:r>
            <a:br>
              <a:rPr lang="en-US" sz="2400" dirty="0" smtClean="0"/>
            </a:br>
            <a:r>
              <a:rPr lang="en-US" sz="2400" dirty="0" smtClean="0"/>
              <a:t>Recognize and draw Liverwort Life Cycle, cross section  of </a:t>
            </a:r>
            <a:r>
              <a:rPr lang="en-US" sz="2400" dirty="0" err="1" smtClean="0"/>
              <a:t>gemma</a:t>
            </a:r>
            <a:r>
              <a:rPr lang="en-US" sz="2400" dirty="0" smtClean="0"/>
              <a:t> cup, </a:t>
            </a:r>
            <a:r>
              <a:rPr lang="en-US" sz="2400" dirty="0" err="1" smtClean="0"/>
              <a:t>antheridium</a:t>
            </a:r>
            <a:r>
              <a:rPr lang="en-US" sz="2400" dirty="0" smtClean="0"/>
              <a:t> and archegonia.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\Documents\Karime\2018\Lectures\Anatomy and morphology of plant\Additional materials\Mosses and other\gemmae_cu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3198" y="2114116"/>
            <a:ext cx="4581517" cy="345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763268" y="5828712"/>
            <a:ext cx="3038845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err="1" smtClean="0"/>
              <a:t>Gemma</a:t>
            </a:r>
            <a:r>
              <a:rPr lang="en-US" sz="2000" dirty="0" smtClean="0"/>
              <a:t> cup of </a:t>
            </a:r>
            <a:r>
              <a:rPr lang="en-US" sz="2000" i="1" dirty="0" err="1" smtClean="0"/>
              <a:t>Marchantia</a:t>
            </a:r>
            <a:endParaRPr 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8298402" y="3747264"/>
            <a:ext cx="614779" cy="20587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8939814" y="3610104"/>
            <a:ext cx="968199" cy="21958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0857" b="15673"/>
          <a:stretch>
            <a:fillRect/>
          </a:stretch>
        </p:blipFill>
        <p:spPr bwMode="auto">
          <a:xfrm>
            <a:off x="374872" y="2121408"/>
            <a:ext cx="50196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01337" y="4809410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Longitudinal section of a </a:t>
            </a:r>
            <a:r>
              <a:rPr lang="en-US" sz="2000" b="1" dirty="0" err="1" smtClean="0"/>
              <a:t>gemma</a:t>
            </a:r>
            <a:r>
              <a:rPr lang="en-US" sz="2000" b="1" dirty="0" smtClean="0"/>
              <a:t> cup. </a:t>
            </a:r>
            <a:endParaRPr lang="en-US" sz="2000" b="1" dirty="0" smtClean="0"/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gemmae</a:t>
            </a:r>
            <a:r>
              <a:rPr lang="en-US" sz="2000" dirty="0" smtClean="0"/>
              <a:t> are </a:t>
            </a:r>
            <a:r>
              <a:rPr lang="en-US" sz="2000" dirty="0" smtClean="0"/>
              <a:t>the dark structures, which in sectional view appear more or less lens-shaped.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81527" y="1637475"/>
            <a:ext cx="1196173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Gemmae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080551" y="2041864"/>
            <a:ext cx="195310" cy="133165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574524" y="2041864"/>
            <a:ext cx="461641" cy="154471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\Documents\Karime\2018\Lectures\Anatomy and morphology of plant\Additional materials\Mosses and other\antheri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250" y="874854"/>
            <a:ext cx="4433688" cy="3744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09388" y="4851564"/>
            <a:ext cx="3612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Antheridium</a:t>
            </a:r>
            <a:r>
              <a:rPr lang="en-US" sz="2400" dirty="0" smtClean="0"/>
              <a:t> of </a:t>
            </a:r>
            <a:r>
              <a:rPr lang="en-US" sz="2400" i="1" dirty="0" err="1" smtClean="0"/>
              <a:t>Marchantia</a:t>
            </a:r>
            <a:endParaRPr lang="ru-RU" sz="2400" dirty="0"/>
          </a:p>
        </p:txBody>
      </p:sp>
      <p:pic>
        <p:nvPicPr>
          <p:cNvPr id="1026" name="Picture 2" descr="E:\Documents\Karime\2022\Academic year_2022-2023\Biodiversity of Plants and Animals\Lectures\Arch_and_anth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54492" t="7926" r="5594" b="4066"/>
          <a:stretch>
            <a:fillRect/>
          </a:stretch>
        </p:blipFill>
        <p:spPr bwMode="auto">
          <a:xfrm>
            <a:off x="1278374" y="977159"/>
            <a:ext cx="3354468" cy="36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\Documents\Karime\2018\Lectures\Anatomy and morphology of plant\Additional materials\Mosses and other\archegoniophores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8568480" y="939199"/>
            <a:ext cx="3382319" cy="360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03261" y="4945265"/>
            <a:ext cx="4343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Archegoniophore</a:t>
            </a:r>
            <a:r>
              <a:rPr lang="en-US" sz="2400" dirty="0" smtClean="0"/>
              <a:t> of </a:t>
            </a:r>
            <a:r>
              <a:rPr lang="en-US" sz="2400" i="1" dirty="0" err="1" smtClean="0"/>
              <a:t>Marchantia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  <p:pic>
        <p:nvPicPr>
          <p:cNvPr id="6148" name="Picture 4" descr="C:\Users\ADM\Documents\Karime\2018\Lectures\Anatomy and morphology of plant\Additional materials\Mosses and other\archego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9492" y="837312"/>
            <a:ext cx="4224301" cy="370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763" t="6517" r="34243" b="16695"/>
          <a:stretch>
            <a:fillRect/>
          </a:stretch>
        </p:blipFill>
        <p:spPr bwMode="auto">
          <a:xfrm>
            <a:off x="191118" y="792918"/>
            <a:ext cx="2883094" cy="390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43880" y="1764978"/>
            <a:ext cx="875689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venter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2937" y="2797599"/>
            <a:ext cx="126396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neck canal cell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96834" y="2147346"/>
            <a:ext cx="55573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egg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7889" y="363565"/>
            <a:ext cx="1444883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Archegonia 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ocuments\Karime\2022\Academic year_2022-2023\Biodiversity of Plants and Animals\Lectures\Liverwort_life_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629" y="159135"/>
            <a:ext cx="9303798" cy="6264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338" y="6369274"/>
            <a:ext cx="2177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Liverwort life cycle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3504" y="408216"/>
            <a:ext cx="11018520" cy="608136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Material: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Phylum- </a:t>
            </a:r>
            <a:r>
              <a:rPr lang="en-US" sz="2400" b="1" dirty="0" err="1" smtClean="0"/>
              <a:t>Bryophyta</a:t>
            </a:r>
            <a:r>
              <a:rPr lang="en-US" sz="2400" b="1" dirty="0" smtClean="0"/>
              <a:t> (Mosses)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Class- </a:t>
            </a:r>
            <a:r>
              <a:rPr lang="en-US" sz="2400" b="1" dirty="0" err="1" smtClean="0"/>
              <a:t>Bryopsida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Musci</a:t>
            </a:r>
            <a:r>
              <a:rPr lang="en-US" sz="2400" b="1" dirty="0" smtClean="0"/>
              <a:t> (True Mosses</a:t>
            </a:r>
            <a:r>
              <a:rPr lang="en-US" sz="2400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Order- </a:t>
            </a:r>
            <a:r>
              <a:rPr lang="en-US" sz="2400" b="1" dirty="0" err="1" smtClean="0"/>
              <a:t>Polytrichales</a:t>
            </a:r>
            <a:endParaRPr lang="en-US" sz="24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Family- </a:t>
            </a:r>
            <a:r>
              <a:rPr lang="en-US" sz="2400" b="1" dirty="0" err="1" smtClean="0"/>
              <a:t>Polytrichaceae</a:t>
            </a:r>
            <a:endParaRPr lang="en-US" sz="24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Genus- </a:t>
            </a:r>
            <a:r>
              <a:rPr lang="en-US" sz="2400" b="1" i="1" dirty="0" err="1" smtClean="0"/>
              <a:t>Polytrichum</a:t>
            </a:r>
            <a:r>
              <a:rPr lang="en-US" sz="2400" b="1" dirty="0" smtClean="0"/>
              <a:t> (Hair-cap Mosses), Species – </a:t>
            </a:r>
            <a:r>
              <a:rPr lang="en-US" sz="2400" b="1" i="1" dirty="0" smtClean="0"/>
              <a:t>P. commune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Objects: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Herbarium  and permanent preparation of</a:t>
            </a:r>
            <a:r>
              <a:rPr lang="en-US" sz="2400" b="1" i="1" dirty="0" smtClean="0">
                <a:solidFill>
                  <a:schemeClr val="accent2"/>
                </a:solidFill>
              </a:rPr>
              <a:t> </a:t>
            </a:r>
            <a:r>
              <a:rPr lang="en-US" sz="2400" i="1" dirty="0" err="1" smtClean="0"/>
              <a:t>Polytrichum</a:t>
            </a:r>
            <a:r>
              <a:rPr lang="en-US" sz="2400" i="1" dirty="0" smtClean="0"/>
              <a:t> commune 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Objective: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To investigate the structural features of </a:t>
            </a:r>
            <a:r>
              <a:rPr lang="en-US" sz="2400" i="1" dirty="0" err="1" smtClean="0"/>
              <a:t>Polytrichum</a:t>
            </a:r>
            <a:r>
              <a:rPr lang="en-US" sz="2400" i="1" dirty="0" smtClean="0"/>
              <a:t> commune 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Tasks of work: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Draw the appearance of the shoots of</a:t>
            </a:r>
            <a:r>
              <a:rPr lang="en-US" sz="2400" b="1" i="1" dirty="0" smtClean="0">
                <a:solidFill>
                  <a:schemeClr val="accent2"/>
                </a:solidFill>
              </a:rPr>
              <a:t> </a:t>
            </a:r>
            <a:r>
              <a:rPr lang="en-US" sz="2400" i="1" dirty="0" err="1" smtClean="0"/>
              <a:t>Polytrichum</a:t>
            </a:r>
            <a:r>
              <a:rPr lang="en-US" sz="2400" i="1" dirty="0" smtClean="0"/>
              <a:t> commune.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Draw and denote a moss </a:t>
            </a:r>
            <a:r>
              <a:rPr lang="en-US" sz="2400" dirty="0" err="1" smtClean="0"/>
              <a:t>sporophyte</a:t>
            </a:r>
            <a:r>
              <a:rPr lang="en-US" sz="2400" dirty="0" smtClean="0"/>
              <a:t>, showing the seta (stalk), capsule (sporangium), operculum (cap), </a:t>
            </a:r>
            <a:r>
              <a:rPr lang="en-US" sz="2400" dirty="0" err="1" smtClean="0"/>
              <a:t>peristome</a:t>
            </a:r>
            <a:r>
              <a:rPr lang="en-US" sz="2400" dirty="0" smtClean="0"/>
              <a:t> teeth, and spores.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Draw Life Cycle of</a:t>
            </a:r>
            <a:r>
              <a:rPr lang="en-US" sz="2400" b="1" i="1" dirty="0" smtClean="0">
                <a:solidFill>
                  <a:schemeClr val="accent2"/>
                </a:solidFill>
              </a:rPr>
              <a:t> </a:t>
            </a:r>
            <a:r>
              <a:rPr lang="en-US" sz="2400" i="1" dirty="0" err="1" smtClean="0"/>
              <a:t>Polytrichum</a:t>
            </a:r>
            <a:r>
              <a:rPr lang="en-US" sz="2400" i="1" dirty="0" smtClean="0"/>
              <a:t> commune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\Documents\Karime\2018\Lectures\Anatomy and morphology of plant\Additional materials\Mosses and other\moss-life-cycle-diagram-life-cycle-common-haircap-moss-polytrichum-commune-moss-life-cycle-diagram-life-cycle-common-120195730.jpg"/>
          <p:cNvPicPr>
            <a:picLocks noChangeAspect="1" noChangeArrowheads="1"/>
          </p:cNvPicPr>
          <p:nvPr/>
        </p:nvPicPr>
        <p:blipFill>
          <a:blip r:embed="rId2" cstate="print"/>
          <a:srcRect r="6664"/>
          <a:stretch>
            <a:fillRect/>
          </a:stretch>
        </p:blipFill>
        <p:spPr bwMode="auto">
          <a:xfrm>
            <a:off x="5240427" y="611435"/>
            <a:ext cx="3687804" cy="435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17279" y="6113952"/>
            <a:ext cx="3107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/>
              <a:t>Polytrichum</a:t>
            </a:r>
            <a:r>
              <a:rPr lang="en-US" sz="2400" i="1" dirty="0" smtClean="0"/>
              <a:t> commune </a:t>
            </a:r>
            <a:endParaRPr lang="ru-RU" sz="2400" dirty="0"/>
          </a:p>
        </p:txBody>
      </p:sp>
      <p:pic>
        <p:nvPicPr>
          <p:cNvPr id="14337" name="Picture 1" descr="E:\Documents\Karime\2022\Academic year_2022-2023\Biodiversity of Plants and Animals\Lectures\Снимок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2578" y="247239"/>
            <a:ext cx="2196000" cy="5724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41181" y="372862"/>
            <a:ext cx="248574" cy="435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48217" y="2512381"/>
            <a:ext cx="470517" cy="195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190260" y="470517"/>
            <a:ext cx="896645" cy="2281561"/>
          </a:xfrm>
          <a:prstGeom prst="rightBrace">
            <a:avLst>
              <a:gd name="adj1" fmla="val 8333"/>
              <a:gd name="adj2" fmla="val 55447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253883" y="2805344"/>
            <a:ext cx="770878" cy="2922233"/>
          </a:xfrm>
          <a:prstGeom prst="rightBrace">
            <a:avLst>
              <a:gd name="adj1" fmla="val 8333"/>
              <a:gd name="adj2" fmla="val 2901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97297" y="4873841"/>
            <a:ext cx="577049" cy="195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482570" y="710214"/>
            <a:ext cx="1313896" cy="443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3783" y="506028"/>
            <a:ext cx="958788" cy="372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calyptra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065973" y="506027"/>
            <a:ext cx="834501" cy="15979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09351" y="363984"/>
            <a:ext cx="923278" cy="381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capsule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1473693" y="1757779"/>
            <a:ext cx="1127464" cy="7102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8991" y="1740024"/>
            <a:ext cx="6658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seta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stCxn id="26" idx="3"/>
          </p:cNvCxnSpPr>
          <p:nvPr/>
        </p:nvCxnSpPr>
        <p:spPr>
          <a:xfrm>
            <a:off x="1464816" y="1924690"/>
            <a:ext cx="1919056" cy="3875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01483" y="6125592"/>
            <a:ext cx="1038688" cy="372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rhizoids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30315" y="3400148"/>
            <a:ext cx="8788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leaves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501806" y="3568538"/>
            <a:ext cx="1046085" cy="3579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4119240" y="5797119"/>
            <a:ext cx="186430" cy="31959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560598" y="603682"/>
            <a:ext cx="2441359" cy="4376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143348" y="2432482"/>
            <a:ext cx="612559" cy="21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\Documents\Karime\2018\Lectures\Biodiversity of plants\Additional materials Biodiversity\lifecycle.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234" y="579492"/>
            <a:ext cx="8367828" cy="540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94657" y="6307574"/>
            <a:ext cx="3917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Life cycle</a:t>
            </a:r>
            <a:r>
              <a:rPr 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smtClean="0"/>
              <a:t>of </a:t>
            </a:r>
            <a:r>
              <a:rPr lang="en-US" sz="2000" b="1" i="1" dirty="0" err="1" smtClean="0"/>
              <a:t>Polytrichum</a:t>
            </a:r>
            <a:r>
              <a:rPr lang="en-US" sz="2000" b="1" i="1" dirty="0" smtClean="0"/>
              <a:t> commune 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363</Words>
  <Application>Microsoft Office PowerPoint</Application>
  <PresentationFormat>Произвольный</PresentationFormat>
  <Paragraphs>114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General characteristics of the Mosses, Lycopodium, Horsetails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characteristics of the Mosses, Lycopodium, Horsetails.</dc:title>
  <dc:creator>Абидкулова Каримэ</dc:creator>
  <cp:lastModifiedBy>ADM</cp:lastModifiedBy>
  <cp:revision>460</cp:revision>
  <dcterms:created xsi:type="dcterms:W3CDTF">2018-10-11T08:37:43Z</dcterms:created>
  <dcterms:modified xsi:type="dcterms:W3CDTF">2022-09-25T18:57:54Z</dcterms:modified>
</cp:coreProperties>
</file>